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7EE"/>
    <a:srgbClr val="DEEBF7"/>
    <a:srgbClr val="C5E0B4"/>
    <a:srgbClr val="2E75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176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040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8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071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977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583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708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66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4201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6088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327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10E84-9459-4A70-9291-4E891EA0AE96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204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303" y="65904"/>
            <a:ext cx="6553201" cy="84025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1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«Создание спортивной площадки для занятия уличной гимнастикой (</a:t>
            </a:r>
            <a:r>
              <a:rPr lang="ru-RU" sz="2000" b="1" dirty="0" err="1" smtClean="0">
                <a:solidFill>
                  <a:srgbClr val="7030A0"/>
                </a:solidFill>
              </a:rPr>
              <a:t>Воркаут</a:t>
            </a:r>
            <a:r>
              <a:rPr lang="ru-RU" sz="2000" b="1" dirty="0" smtClean="0">
                <a:solidFill>
                  <a:srgbClr val="7030A0"/>
                </a:solidFill>
              </a:rPr>
              <a:t>)»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8875" y="992660"/>
            <a:ext cx="6726196" cy="44690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араллелограмм 5"/>
          <p:cNvSpPr/>
          <p:nvPr/>
        </p:nvSpPr>
        <p:spPr>
          <a:xfrm>
            <a:off x="65903" y="5560541"/>
            <a:ext cx="12060000" cy="1260000"/>
          </a:xfrm>
          <a:prstGeom prst="parallelogram">
            <a:avLst/>
          </a:prstGeom>
          <a:gradFill flip="none" rotWithShape="1">
            <a:gsLst>
              <a:gs pos="0">
                <a:srgbClr val="C5E0B4">
                  <a:tint val="66000"/>
                  <a:satMod val="160000"/>
                </a:srgbClr>
              </a:gs>
              <a:gs pos="50000">
                <a:srgbClr val="C5E0B4">
                  <a:tint val="44500"/>
                  <a:satMod val="160000"/>
                </a:srgbClr>
              </a:gs>
              <a:gs pos="100000">
                <a:srgbClr val="C5E0B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cs typeface="Arial" panose="020B0604020202020204" pitchFamily="34" charset="0"/>
              </a:rPr>
              <a:t>Целевой показатель -  с</a:t>
            </a:r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</a:rPr>
              <a:t>оздание спортивной площадки для занятия уличной гимнастикой (</a:t>
            </a:r>
            <a:r>
              <a:rPr lang="ru-RU" dirty="0" err="1" smtClean="0">
                <a:solidFill>
                  <a:schemeClr val="tx1"/>
                </a:solidFill>
                <a:latin typeface="Liberation Serif" pitchFamily="18" charset="0"/>
              </a:rPr>
              <a:t>Воркаут</a:t>
            </a:r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</a:rPr>
              <a:t>)</a:t>
            </a:r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cs typeface="Arial" panose="020B0604020202020204" pitchFamily="34" charset="0"/>
              </a:rPr>
              <a:t>, выполнен на 100 %, обеспечена доступность занятий физической культурой и спортом</a:t>
            </a:r>
            <a:endParaRPr lang="ru-RU" dirty="0">
              <a:solidFill>
                <a:schemeClr val="tx1"/>
              </a:solidFill>
              <a:latin typeface="Liberation Serif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60509" y="0"/>
            <a:ext cx="4831491" cy="716691"/>
          </a:xfrm>
          <a:prstGeom prst="rect">
            <a:avLst/>
          </a:prstGeom>
          <a:solidFill>
            <a:srgbClr val="DEEBF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Шалинский муниципальный округ</a:t>
            </a: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80421" y="976572"/>
            <a:ext cx="4971536" cy="2343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"/>
                  <a:lumOff val="96000"/>
                  <a:alpha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94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 </a:t>
            </a:r>
          </a:p>
          <a:p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бщая – 789,0 тыс. рублей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14000"/>
              </a:lnSpc>
            </a:pPr>
            <a:endParaRPr lang="ru-RU" sz="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бластной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426,0 тыс. рублей</a:t>
            </a: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униципальный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276,2 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редства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7,9 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редства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78,9 тыс. рублей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с двумя усеченными соседними углами 8"/>
          <p:cNvSpPr/>
          <p:nvPr/>
        </p:nvSpPr>
        <p:spPr>
          <a:xfrm>
            <a:off x="7080421" y="3525797"/>
            <a:ext cx="4971536" cy="1927653"/>
          </a:xfrm>
          <a:prstGeom prst="snip2SameRect">
            <a:avLst/>
          </a:prstGeom>
          <a:gradFill flip="none" rotWithShape="1">
            <a:gsLst>
              <a:gs pos="0">
                <a:srgbClr val="2E75B6">
                  <a:shade val="30000"/>
                  <a:satMod val="115000"/>
                </a:srgbClr>
              </a:gs>
              <a:gs pos="50000">
                <a:srgbClr val="2E75B6">
                  <a:shade val="67500"/>
                  <a:satMod val="115000"/>
                </a:srgbClr>
              </a:gs>
              <a:gs pos="100000">
                <a:srgbClr val="2E75B6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благополучателей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 реализации проекта – 151 человек,</a:t>
            </a:r>
          </a:p>
          <a:p>
            <a:pPr algn="ct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том числе детей – 139 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user\AppData\Local\Temp\pid-5528\IMG_20260113_134703_067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t="5024" r="8948" b="12197"/>
          <a:stretch>
            <a:fillRect/>
          </a:stretch>
        </p:blipFill>
        <p:spPr bwMode="auto">
          <a:xfrm>
            <a:off x="258792" y="1207699"/>
            <a:ext cx="6556075" cy="4116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7901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\обменник администрация шго\Плешивых О.А\Колмогорова КА\парковые качели\photo_5418068074331574326_y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l="13435" t="14758" r="22280" b="16222"/>
          <a:stretch>
            <a:fillRect/>
          </a:stretch>
        </p:blipFill>
        <p:spPr bwMode="auto">
          <a:xfrm>
            <a:off x="4241800" y="1198185"/>
            <a:ext cx="2650068" cy="380561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4182" y="34504"/>
            <a:ext cx="6553201" cy="84025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1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 smtClean="0">
              <a:solidFill>
                <a:srgbClr val="7030A0"/>
              </a:solidFill>
            </a:endParaRPr>
          </a:p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«Зона отдыха «Парковые качели»</a:t>
            </a:r>
          </a:p>
          <a:p>
            <a:pPr algn="ctr"/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8875" y="992660"/>
            <a:ext cx="6726196" cy="44690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</a:p>
        </p:txBody>
      </p:sp>
      <p:sp>
        <p:nvSpPr>
          <p:cNvPr id="6" name="Параллелограмм 5"/>
          <p:cNvSpPr/>
          <p:nvPr/>
        </p:nvSpPr>
        <p:spPr>
          <a:xfrm>
            <a:off x="65903" y="5560541"/>
            <a:ext cx="12060000" cy="1260000"/>
          </a:xfrm>
          <a:prstGeom prst="parallelogram">
            <a:avLst/>
          </a:prstGeom>
          <a:gradFill flip="none" rotWithShape="1">
            <a:gsLst>
              <a:gs pos="0">
                <a:srgbClr val="C5E0B4">
                  <a:tint val="66000"/>
                  <a:satMod val="160000"/>
                </a:srgbClr>
              </a:gs>
              <a:gs pos="50000">
                <a:srgbClr val="C5E0B4">
                  <a:tint val="44500"/>
                  <a:satMod val="160000"/>
                </a:srgbClr>
              </a:gs>
              <a:gs pos="100000">
                <a:srgbClr val="C5E0B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Liberation Serif" pitchFamily="18" charset="0"/>
                <a:cs typeface="Arial" panose="020B0604020202020204" pitchFamily="34" charset="0"/>
              </a:rPr>
              <a:t>Целевой показатель -  установка п</a:t>
            </a:r>
            <a:r>
              <a:rPr lang="ru-RU" sz="2000" dirty="0" smtClean="0">
                <a:solidFill>
                  <a:schemeClr val="tx1"/>
                </a:solidFill>
                <a:latin typeface="Liberation Serif" pitchFamily="18" charset="0"/>
              </a:rPr>
              <a:t>арковых качель</a:t>
            </a:r>
            <a:r>
              <a:rPr lang="ru-RU" sz="2000" dirty="0" smtClean="0">
                <a:solidFill>
                  <a:schemeClr val="tx1"/>
                </a:solidFill>
                <a:latin typeface="Liberation Serif" pitchFamily="18" charset="0"/>
                <a:cs typeface="Arial" panose="020B0604020202020204" pitchFamily="34" charset="0"/>
              </a:rPr>
              <a:t>, выполнен на 100 %, обеспечено благоустройство территории</a:t>
            </a:r>
            <a:endParaRPr lang="ru-RU" sz="2000" dirty="0">
              <a:solidFill>
                <a:schemeClr val="tx1"/>
              </a:solidFill>
              <a:latin typeface="Liberation Serif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60509" y="0"/>
            <a:ext cx="4831491" cy="716691"/>
          </a:xfrm>
          <a:prstGeom prst="rect">
            <a:avLst/>
          </a:prstGeom>
          <a:solidFill>
            <a:srgbClr val="DEEBF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Шалинский муниципальный округ</a:t>
            </a:r>
            <a:endParaRPr lang="ru-RU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80421" y="967946"/>
            <a:ext cx="4971536" cy="2343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"/>
                  <a:lumOff val="96000"/>
                  <a:alpha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94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 </a:t>
            </a:r>
          </a:p>
          <a:p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бщая – 392,3 тыс. рублей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14000"/>
              </a:lnSpc>
            </a:pPr>
            <a:endParaRPr lang="ru-RU" sz="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бластной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209,5 тыс. рублей</a:t>
            </a: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униципальный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139,0 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редства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3,9 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редства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39,8 тыс. рублей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с двумя усеченными соседними углами 8"/>
          <p:cNvSpPr/>
          <p:nvPr/>
        </p:nvSpPr>
        <p:spPr>
          <a:xfrm>
            <a:off x="7080421" y="3525797"/>
            <a:ext cx="4971536" cy="1927653"/>
          </a:xfrm>
          <a:prstGeom prst="snip2SameRect">
            <a:avLst/>
          </a:prstGeom>
          <a:gradFill flip="none" rotWithShape="1">
            <a:gsLst>
              <a:gs pos="0">
                <a:srgbClr val="2E75B6">
                  <a:shade val="30000"/>
                  <a:satMod val="115000"/>
                </a:srgbClr>
              </a:gs>
              <a:gs pos="50000">
                <a:srgbClr val="2E75B6">
                  <a:shade val="67500"/>
                  <a:satMod val="115000"/>
                </a:srgbClr>
              </a:gs>
              <a:gs pos="100000">
                <a:srgbClr val="2E75B6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благополучателей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 реализации проекта – 418 человек,</a:t>
            </a:r>
          </a:p>
          <a:p>
            <a:pPr algn="ctr"/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том числе детей </a:t>
            </a:r>
            <a:r>
              <a:rPr lang="ru-RU" sz="2200" b="1" smtClean="0">
                <a:latin typeface="Arial" panose="020B0604020202020204" pitchFamily="34" charset="0"/>
                <a:cs typeface="Arial" panose="020B0604020202020204" pitchFamily="34" charset="0"/>
              </a:rPr>
              <a:t>– 168 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 descr="с. Роща Инициативный проект Парковые качели.jpg"/>
          <p:cNvPicPr>
            <a:picLocks noChangeAspect="1"/>
          </p:cNvPicPr>
          <p:nvPr/>
        </p:nvPicPr>
        <p:blipFill>
          <a:blip r:embed="rId3" cstate="print"/>
          <a:srcRect r="-2377" b="1796"/>
          <a:stretch>
            <a:fillRect/>
          </a:stretch>
        </p:blipFill>
        <p:spPr>
          <a:xfrm>
            <a:off x="171888" y="1864424"/>
            <a:ext cx="4154579" cy="29889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90147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176</Words>
  <Application>Microsoft Office PowerPoint</Application>
  <PresentationFormat>Произвольный</PresentationFormat>
  <Paragraphs>29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Сажаева Инна Александровна</dc:creator>
  <cp:lastModifiedBy>user</cp:lastModifiedBy>
  <cp:revision>13</cp:revision>
  <dcterms:created xsi:type="dcterms:W3CDTF">2023-01-30T06:10:59Z</dcterms:created>
  <dcterms:modified xsi:type="dcterms:W3CDTF">2026-08-18T11:42:10Z</dcterms:modified>
</cp:coreProperties>
</file>